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4752F-BD54-423E-9693-9C17A9DC1E0A}">
  <a:tblStyle styleId="{0474752F-BD54-423E-9693-9C17A9DC1E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5"/>
  </p:normalViewPr>
  <p:slideViewPr>
    <p:cSldViewPr snapToGrid="0">
      <p:cViewPr varScale="1">
        <p:scale>
          <a:sx n="142" d="100"/>
          <a:sy n="142" d="100"/>
        </p:scale>
        <p:origin x="8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d0610b4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d0610b4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7eae129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7eae129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d0c6d7cc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d0c6d7cc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d0610b4a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d0610b4a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0610b4a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0610b4a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d0610b4a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d0610b4a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d0610b4a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d0610b4a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d0610b4a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d0610b4a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d0610b4a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d0610b4a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d0610b4a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d0610b4a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94be4fc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94be4fc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d0610b4a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d0610b4a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lésions de CONSERVATION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augmentation de l’utilisation de ces greffons rend nécessaire une adaptation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97eae129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97eae129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d283b118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d283b118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97eae129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97eae129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d227da3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d227da3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94be4fc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94be4fc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7eae129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97eae129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0610b4a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0610b4a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d0610b4a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d0610b4a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0610b4a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0610b4a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/>
              <a:t>Master 2 Sciences Chirurgicales de l’Université Paris-Saclay</a:t>
            </a:r>
            <a:endParaRPr sz="138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Thomas HUSSON</a:t>
            </a:r>
            <a:br>
              <a:rPr lang="fr" sz="1400"/>
            </a:br>
            <a:r>
              <a:rPr lang="fr" sz="1400"/>
              <a:t>Interne en 6e semestre de chirurgie viscérale en Île de France</a:t>
            </a:r>
            <a:br>
              <a:rPr lang="fr" sz="1400"/>
            </a:b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Encadré par : </a:t>
            </a:r>
            <a:br>
              <a:rPr lang="fr" sz="1400"/>
            </a:br>
            <a:r>
              <a:rPr lang="fr" sz="1400" b="1"/>
              <a:t>Dr Claire GOUMARD</a:t>
            </a:r>
            <a:r>
              <a:rPr lang="fr" sz="1400"/>
              <a:t>, MCU-PH à la Pitié Salpêtrière</a:t>
            </a:r>
            <a:br>
              <a:rPr lang="fr" sz="1400"/>
            </a:br>
            <a:r>
              <a:rPr lang="fr" sz="1400" b="1"/>
              <a:t>Dr Jérémie GAUTHERON</a:t>
            </a:r>
            <a:r>
              <a:rPr lang="fr" sz="1400"/>
              <a:t>, chef d’équipe unité INSERM S-938.</a:t>
            </a:r>
            <a:br>
              <a:rPr lang="fr" sz="1400"/>
            </a:b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u="sng"/>
              <a:t>Laboratoire d’accueil</a:t>
            </a:r>
            <a:r>
              <a:rPr lang="fr" sz="1400"/>
              <a:t> : </a:t>
            </a:r>
            <a:br>
              <a:rPr lang="fr" sz="1400"/>
            </a:br>
            <a:r>
              <a:rPr lang="fr" sz="1400"/>
              <a:t>Centre de Recherche Saint Antoine, unité INSERM S-938, </a:t>
            </a:r>
            <a:br>
              <a:rPr lang="fr" sz="1400"/>
            </a:br>
            <a:r>
              <a:rPr lang="fr" sz="1400"/>
              <a:t>équipe maladies fibro- inflammatoires d’origine métabolique et biliaire du foie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25" y="4412775"/>
            <a:ext cx="1357353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75" y="4374250"/>
            <a:ext cx="2128900" cy="62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61" y="4364149"/>
            <a:ext cx="1421439" cy="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94450" y="1168100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Cellsaver : </a:t>
            </a:r>
            <a:r>
              <a:rPr lang="fr" sz="1600" b="1"/>
              <a:t>plutôt un “concentré cellulaire issu du donneur”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différent d’un CGR systématiquement déleucocyté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Filtre de déleucoytation ? Après cell saver ? Ou dans la machine de perfusion ?</a:t>
            </a:r>
            <a:endParaRPr sz="11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00" y="267402"/>
            <a:ext cx="914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8167800" y="528225"/>
            <a:ext cx="66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2"/>
                </a:solidFill>
              </a:rPr>
              <a:t>?</a:t>
            </a:r>
            <a:endParaRPr sz="35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/>
          <p:cNvGraphicFramePr/>
          <p:nvPr/>
        </p:nvGraphicFramePr>
        <p:xfrm>
          <a:off x="311700" y="217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240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Critère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seul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+ filtre déleucocytation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Leucocytes résiduels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10⁶–10⁷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&lt;10⁴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Cytokines (IL-6, TNFa, etc...)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Réduction (70–85 %)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Réduction complémentaire (≈90–95 %)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" name="Google Shape;152;p22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3" name="Google Shape;153;p22"/>
          <p:cNvGrpSpPr/>
          <p:nvPr/>
        </p:nvGrpSpPr>
        <p:grpSpPr>
          <a:xfrm>
            <a:off x="609600" y="3329975"/>
            <a:ext cx="6483800" cy="1774925"/>
            <a:chOff x="609600" y="3236175"/>
            <a:chExt cx="6483800" cy="1774925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3236175"/>
              <a:ext cx="3806301" cy="177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3950900" y="3535950"/>
              <a:ext cx="31425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04C43"/>
                  </a:solidFill>
                </a:rPr>
                <a:t>Sans filtre de déleucocytation</a:t>
              </a:r>
              <a:endParaRPr sz="1100">
                <a:solidFill>
                  <a:srgbClr val="F04C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3A53A3"/>
                  </a:solidFill>
                </a:rPr>
                <a:t>Avec filtre de déleucocytation</a:t>
              </a:r>
              <a:endParaRPr sz="1100">
                <a:solidFill>
                  <a:srgbClr val="3A53A3"/>
                </a:solidFill>
              </a:endParaRPr>
            </a:p>
          </p:txBody>
        </p:sp>
        <p:pic>
          <p:nvPicPr>
            <p:cNvPr id="156" name="Google Shape;15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2900" y="3601200"/>
              <a:ext cx="148339" cy="3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2"/>
          <p:cNvSpPr txBox="1"/>
          <p:nvPr/>
        </p:nvSpPr>
        <p:spPr>
          <a:xfrm>
            <a:off x="6392025" y="4620300"/>
            <a:ext cx="413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Waters et al. Anesthesiology 2003</a:t>
            </a:r>
            <a:endParaRPr sz="11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Bahadori et al., Transplantation 2025</a:t>
            </a:r>
            <a:endParaRPr sz="11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5907750" y="4645050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23494"/>
          <a:stretch/>
        </p:blipFill>
        <p:spPr>
          <a:xfrm>
            <a:off x="412925" y="2081513"/>
            <a:ext cx="2623675" cy="28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975" y="1510675"/>
            <a:ext cx="2491900" cy="3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t="3006"/>
          <a:stretch/>
        </p:blipFill>
        <p:spPr>
          <a:xfrm>
            <a:off x="6196875" y="1510675"/>
            <a:ext cx="2491899" cy="322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19300" y="110322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 Assist ®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fermé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centrifuges 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274525" y="61787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Machine PSL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ouvert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à galets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et perspectives cliniques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Analyses statistiques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Comparative résidus de CGR vs CGD sur variables évoquées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Effet propre de variations sur la machine : régression linéaire et ANOVA multifactorielle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Analyses sur RStudio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Perspectives 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Essai sur foie non transplantable (greffon </a:t>
            </a:r>
            <a:r>
              <a:rPr lang="fr" sz="1600" i="1"/>
              <a:t>discard</a:t>
            </a:r>
            <a:r>
              <a:rPr lang="fr" sz="1600"/>
              <a:t> ou explantés)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Objectif : </a:t>
            </a:r>
            <a:r>
              <a:rPr lang="fr" sz="1600"/>
              <a:t>“circuit idéal” d’utilisation des CGD en perfusion normothermique </a:t>
            </a:r>
            <a:r>
              <a:rPr lang="fr" sz="1600" i="1"/>
              <a:t>ex vivo</a:t>
            </a:r>
            <a:endParaRPr sz="16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l="1903" t="38567"/>
          <a:stretch/>
        </p:blipFill>
        <p:spPr>
          <a:xfrm>
            <a:off x="1172912" y="76888"/>
            <a:ext cx="2788050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850" y="210100"/>
            <a:ext cx="2128900" cy="6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44200" y="2110050"/>
            <a:ext cx="1028700" cy="461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PMO</a:t>
            </a:r>
            <a:r>
              <a:rPr lang="fr" sz="1800" b="1">
                <a:solidFill>
                  <a:schemeClr val="dk2"/>
                </a:solidFill>
              </a:rPr>
              <a:t> 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11" y="76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725" y="729075"/>
            <a:ext cx="1708163" cy="19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7">
            <a:alphaModFix/>
          </a:blip>
          <a:srcRect l="23494"/>
          <a:stretch/>
        </p:blipFill>
        <p:spPr>
          <a:xfrm>
            <a:off x="4802350" y="3371525"/>
            <a:ext cx="1403649" cy="1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701" y="3131697"/>
            <a:ext cx="1403650" cy="181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750" y="3371524"/>
            <a:ext cx="1788425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 rot="-165894">
            <a:off x="499952" y="1042276"/>
            <a:ext cx="1144332" cy="8932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 rot="3860253">
            <a:off x="7400420" y="543842"/>
            <a:ext cx="1098672" cy="643266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9196021">
            <a:off x="7611412" y="2742362"/>
            <a:ext cx="1144425" cy="893402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4373800" y="384538"/>
            <a:ext cx="8949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4298250" y="3509974"/>
            <a:ext cx="5475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8350" y="3152825"/>
            <a:ext cx="1476776" cy="11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 rot="10800000">
            <a:off x="2031113" y="3500075"/>
            <a:ext cx="8823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6377275" y="1696650"/>
            <a:ext cx="1788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CellSaver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417575" y="2739413"/>
            <a:ext cx="1185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PSL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853776" y="2958125"/>
            <a:ext cx="1300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LiverAssist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5075" y="531561"/>
            <a:ext cx="2220674" cy="1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5587" y="2699025"/>
            <a:ext cx="792867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 participation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 chaque étape !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Participation au PMO pour gestion de la décharge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Constitution des CGD avec CellSaver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Utilisation des machines et constitution des échantillons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Réalisation des analyses biologiques (circuit déjà prévu au sein de l’unité INSERM)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Analyses statistiques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Rédaction pour présentation / publication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Aspect réglementaire et pratique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Cadre législatif et éthique </a:t>
            </a:r>
            <a:r>
              <a:rPr lang="fr" sz="1600"/>
              <a:t>: pas de CPP nécessaire car sujets considérés comme décédés relevants de la réglementation de l’Agence de Biomédecine.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Protocole déjà validé par l’ABM </a:t>
            </a:r>
            <a:r>
              <a:rPr lang="fr" sz="1600"/>
              <a:t>: Récupération des CGD intégrée à l’essai préclinique PFS-12-005 intitulé « ESSAI PRECLINIQUE D’UNE MACHINE DE PERFUSION HEPATIQUE A PARTIR DE FOIES NON TRANSPLANTABLES »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Financement</a:t>
            </a:r>
            <a:r>
              <a:rPr lang="fr" sz="1600"/>
              <a:t> : </a:t>
            </a:r>
            <a:endParaRPr sz="16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Recueil et analyses déjà financées et intégrées dans l’essai PFS-12-005.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Machines CellSaver, LiverAssist et PSL disponibles à la Pitié avec budget pour utilisation en recherche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ce sujet ? et pourquoi ce master ?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Travail de recherche translationnelle :</a:t>
            </a:r>
            <a:br>
              <a:rPr lang="fr" sz="1600"/>
            </a:br>
            <a:r>
              <a:rPr lang="fr" sz="1600"/>
              <a:t>- Constitution des échantillons, analyses hématologiques, biochimiques...</a:t>
            </a:r>
            <a:br>
              <a:rPr lang="fr" sz="1600"/>
            </a:br>
            <a:r>
              <a:rPr lang="fr" sz="1600"/>
              <a:t>- CellSaver et machines de perfusion normothermique LiverAssist et PSL</a:t>
            </a:r>
            <a:br>
              <a:rPr lang="fr" sz="1600"/>
            </a:br>
            <a:r>
              <a:rPr lang="fr" sz="1600"/>
              <a:t>- Participation aux PMO et à l’activité de greffe de la Pitié</a:t>
            </a:r>
            <a:br>
              <a:rPr lang="fr" sz="1600"/>
            </a:br>
            <a:r>
              <a:rPr lang="fr" sz="1600"/>
              <a:t>- Analyses statistiques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Pour une carrière en chirurgie hépato-biliaire et transplantation hépatique</a:t>
            </a:r>
            <a:br>
              <a:rPr lang="fr" sz="1600"/>
            </a:br>
            <a:r>
              <a:rPr lang="fr" sz="1600"/>
              <a:t>- acquérir une compétence en analyse biologiques et en perfusion de greffons hépatiques</a:t>
            </a:r>
            <a:br>
              <a:rPr lang="fr" sz="1600"/>
            </a:br>
            <a:r>
              <a:rPr lang="fr" sz="1600"/>
              <a:t>- bases d’une future thèse de sciences </a:t>
            </a:r>
            <a:br>
              <a:rPr lang="fr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 b="1"/>
              <a:t>Approche responsable et durable</a:t>
            </a:r>
            <a:br>
              <a:rPr lang="fr" sz="1600" b="1"/>
            </a:br>
            <a:r>
              <a:rPr lang="fr" sz="1600"/>
              <a:t>- Optimisation d’une ressource rare et précieuse</a:t>
            </a:r>
            <a:br>
              <a:rPr lang="fr" sz="1600"/>
            </a:br>
            <a:r>
              <a:rPr lang="fr" sz="1600"/>
              <a:t>- Réduction de l’impact liée à la collecte, au transport et stockage des culots de banque</a:t>
            </a:r>
            <a:br>
              <a:rPr lang="fr" sz="1600"/>
            </a:br>
            <a:r>
              <a:rPr lang="fr" sz="1600"/>
              <a:t>- Sobriété en médecine et en recherche sans compromis sur la qualité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ce sujet ? et pourquoi ce master ?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 startAt="4"/>
            </a:pPr>
            <a:r>
              <a:rPr lang="fr" sz="1600" b="1"/>
              <a:t>Et qui ouvre la porte à de nombreuses perspectives en recherche</a:t>
            </a:r>
            <a:br>
              <a:rPr lang="fr" sz="1600" b="1"/>
            </a:br>
            <a:r>
              <a:rPr lang="fr" sz="1600"/>
              <a:t>- Foie perfusé = modèle de foie humain in vitro</a:t>
            </a:r>
            <a:br>
              <a:rPr lang="fr" sz="1600"/>
            </a:br>
            <a:r>
              <a:rPr lang="fr" sz="1600"/>
              <a:t>- Lève les verrous logistiques liés aux produits sanguins</a:t>
            </a:r>
            <a:br>
              <a:rPr lang="fr" sz="1600"/>
            </a:br>
            <a:r>
              <a:rPr lang="fr" sz="1600"/>
              <a:t>- Diffusion de la perfusion normothermique</a:t>
            </a:r>
            <a:br>
              <a:rPr lang="fr" sz="1600"/>
            </a:br>
            <a:r>
              <a:rPr lang="fr" sz="1600"/>
              <a:t>- S’inscrit dans une dynamique d’innovation “raisonnée” en hépatologie </a:t>
            </a:r>
            <a:br>
              <a:rPr lang="fr" sz="1600"/>
            </a:b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conclusion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735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🔬 </a:t>
            </a:r>
            <a:r>
              <a:rPr lang="fr" sz="1600" b="1"/>
              <a:t>Projet translationnel : </a:t>
            </a:r>
            <a:r>
              <a:rPr lang="fr" sz="1600"/>
              <a:t>alliant recherche fondamentale et impact clinique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b="1"/>
              <a:t>🌱 </a:t>
            </a:r>
            <a:r>
              <a:rPr lang="fr" sz="1600" b="1"/>
              <a:t>Durable et responsable</a:t>
            </a:r>
            <a:r>
              <a:rPr lang="fr" sz="1600"/>
              <a:t>, visant à réduire les coûts des innovations en transplantation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🔭  </a:t>
            </a:r>
            <a:r>
              <a:rPr lang="fr" sz="1600" b="1"/>
              <a:t>Supprime la dépendance aux culots de banque pour perfusion ex vivo</a:t>
            </a:r>
            <a:r>
              <a:rPr lang="fr" sz="1600"/>
              <a:t> 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💸 </a:t>
            </a:r>
            <a:r>
              <a:rPr lang="fr" sz="1600"/>
              <a:t>Au sein d’un essai préclinique validé par l’ABM et </a:t>
            </a:r>
            <a:r>
              <a:rPr lang="fr" sz="1600" b="1"/>
              <a:t>déjà financé</a:t>
            </a:r>
            <a:endParaRPr sz="16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⚙️ </a:t>
            </a:r>
            <a:r>
              <a:rPr lang="fr" sz="1600"/>
              <a:t>Utilisant des machines et des circuits d’analyses </a:t>
            </a:r>
            <a:r>
              <a:rPr lang="fr" sz="1600" b="1"/>
              <a:t>déjà établis</a:t>
            </a:r>
            <a:endParaRPr sz="16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🏥 </a:t>
            </a:r>
            <a:r>
              <a:rPr lang="fr" sz="1600"/>
              <a:t>Permettant la participation au programme de greffe de la Pitié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👨‍⚕️ </a:t>
            </a:r>
            <a:r>
              <a:rPr lang="fr" sz="1600"/>
              <a:t>Inscrit dans une carrière en chirurgie hépato-biliaire et en transplantation hépatique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/>
              <a:t>Master 2 Sciences Chirurgicales de l’Université Paris-Saclay</a:t>
            </a:r>
            <a:endParaRPr sz="1380"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Thomas HUSSON</a:t>
            </a:r>
            <a:br>
              <a:rPr lang="fr" sz="1400"/>
            </a:br>
            <a:r>
              <a:rPr lang="fr" sz="1400"/>
              <a:t>Interne en 6e semestre de chirurgie viscérale en Île de France</a:t>
            </a:r>
            <a:endParaRPr sz="14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b="1"/>
              <a:t>Merci de votre attention !</a:t>
            </a:r>
            <a:br>
              <a:rPr lang="fr" sz="1400"/>
            </a:br>
            <a:endParaRPr sz="14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025" y="4670975"/>
            <a:ext cx="732649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00" y="4529224"/>
            <a:ext cx="1600617" cy="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53" y="4539325"/>
            <a:ext cx="1035250" cy="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Pénurie de greffons justifie une utilisation croissante de greffons marginaux (âgés, stéatosiques, porteurs de maladies vasculaires, ischémie prolongée)</a:t>
            </a:r>
            <a:br>
              <a:rPr lang="fr" sz="1600" b="1"/>
            </a:br>
            <a:endParaRPr sz="16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600"/>
              <a:t>Augmentation importante de l’utilisation de ces greffons</a:t>
            </a:r>
            <a:br>
              <a:rPr lang="fr" sz="1600"/>
            </a:br>
            <a:r>
              <a:rPr lang="fr" sz="1600"/>
              <a:t>(</a:t>
            </a:r>
            <a:r>
              <a:rPr lang="fr" sz="1300"/>
              <a:t>x20 greffons &gt; 65 ans entre 1998 et 2020, </a:t>
            </a:r>
            <a:r>
              <a:rPr lang="fr" sz="1300" i="1"/>
              <a:t>Winter et al., Sci Rep 2018</a:t>
            </a:r>
            <a:r>
              <a:rPr lang="fr" sz="1300"/>
              <a:t>)</a:t>
            </a:r>
            <a:br>
              <a:rPr lang="fr" sz="13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Perfusion normothermique ex vivo : avancée pour les greffons marginaux</a:t>
            </a:r>
            <a:endParaRPr sz="1600" b="1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Pour la greffe : conditionnement des greffons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Test de la fonction hépatique / viabilité avant implantation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300"/>
              <a:t>Administration de traitements ciblés (defatting)</a:t>
            </a:r>
            <a:endParaRPr sz="1200" b="1"/>
          </a:p>
        </p:txBody>
      </p:sp>
      <p:sp>
        <p:nvSpPr>
          <p:cNvPr id="66" name="Google Shape;66;p14"/>
          <p:cNvSpPr txBox="1"/>
          <p:nvPr/>
        </p:nvSpPr>
        <p:spPr>
          <a:xfrm>
            <a:off x="5550800" y="4728000"/>
            <a:ext cx="64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</a:rPr>
              <a:t>Rapport annuel ABM ; EASL Guidelines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8113"/>
          <a:stretch/>
        </p:blipFill>
        <p:spPr>
          <a:xfrm>
            <a:off x="3961475" y="2266100"/>
            <a:ext cx="3933575" cy="2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transplantation hépatique :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Une seule expérience en TH à Melbourne : 43 receveurs </a:t>
            </a:r>
            <a:r>
              <a:rPr lang="fr" sz="1500" b="1" u="sng"/>
              <a:t>transfusés</a:t>
            </a:r>
            <a:r>
              <a:rPr lang="fr" sz="1500"/>
              <a:t> 1998 - 2018</a:t>
            </a:r>
            <a:br>
              <a:rPr lang="fr" sz="1500"/>
            </a:br>
            <a:r>
              <a:rPr lang="fr" sz="1500"/>
              <a:t>- Décharge cave traitée par CellSaver et transfusée </a:t>
            </a:r>
            <a:r>
              <a:rPr lang="fr" sz="1500" b="1"/>
              <a:t>sans aucun test biologiques !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différence significative sur survie du patient et survie du greffon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246" name="Google Shape;246;p32"/>
          <p:cNvSpPr txBox="1"/>
          <p:nvPr/>
        </p:nvSpPr>
        <p:spPr>
          <a:xfrm>
            <a:off x="7729925" y="4768675"/>
            <a:ext cx="2515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Tang et al., 2018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t="7310" b="6168"/>
          <a:stretch/>
        </p:blipFill>
        <p:spPr>
          <a:xfrm>
            <a:off x="426775" y="2512075"/>
            <a:ext cx="3849051" cy="25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Calendrier du projet</a:t>
            </a:r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graphicFrame>
        <p:nvGraphicFramePr>
          <p:cNvPr id="254" name="Google Shape;254;p33"/>
          <p:cNvGraphicFramePr/>
          <p:nvPr/>
        </p:nvGraphicFramePr>
        <p:xfrm>
          <a:off x="183750" y="1058675"/>
          <a:ext cx="8648550" cy="3322170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341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Novembre – Décembre 2025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au prélèvement du sang du donneur (sang total et décharge cave)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à la constitution des culots globulaires du donneur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Formation aux techniques d’analyse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Rédaction des protocoles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Bibliographie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Dès Janvier 2026 </a:t>
                      </a:r>
                      <a:r>
                        <a:rPr lang="fr" sz="1100"/>
                        <a:t>(et jusqu’à obtention d’un nombre suffisant de concentrés globulaires de donneurs)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Constitution des premiers concentrés globulaires de donneur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Analyses biologiques et hématologiques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Dès nombre suffisant de CGD</a:t>
                      </a:r>
                      <a:br>
                        <a:rPr lang="fr" sz="1100"/>
                      </a:br>
                      <a:r>
                        <a:rPr lang="fr" sz="1100" b="1"/>
                        <a:t> (environ mai 2026)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	</a:t>
                      </a:r>
                      <a:r>
                        <a:rPr lang="fr" sz="1100"/>
                        <a:t>Analyses hématologiques avec variation des paramètres de la machine de perfusion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Dès nombre suffisant de perfusions réalisés</a:t>
                      </a:r>
                      <a:r>
                        <a:rPr lang="fr" sz="1100" b="1"/>
                        <a:t> (environ Août 2026)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r>
                        <a:rPr lang="fr" sz="1100" baseline="30000"/>
                        <a:t>e</a:t>
                      </a:r>
                      <a:r>
                        <a:rPr lang="fr" sz="1100"/>
                        <a:t> phase : collecte des données cliniques, mise en relation des résultats expérimentaux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 b="1"/>
                        <a:t>Septembre – Octobre 2026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Analyse et mise en forme des résultat</a:t>
                      </a:r>
                      <a:endParaRPr sz="1100"/>
                    </a:p>
                    <a:p>
                      <a:pPr marL="114300" lvl="0" indent="-1524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" sz="1100"/>
                        <a:t>-</a:t>
                      </a:r>
                      <a:r>
                        <a:rPr lang="fr" sz="700"/>
                        <a:t>      </a:t>
                      </a:r>
                      <a:r>
                        <a:rPr lang="fr" sz="1100"/>
                        <a:t>Rédaction scientifique et publication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50" y="695675"/>
            <a:ext cx="6069101" cy="3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44200" y="4711650"/>
            <a:ext cx="529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2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La perfusion normothermique dépasse l’évaluation / réhabilitation des foies marginaux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Foie perfusé = foie humain fonctionnel bien plus fidèle que les modèles animaux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Modèles de foies cirrhotiques, mais pas uniquement 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Applications multiples en recherche expérimentale, pharmacologique...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45350" y="4711650"/>
            <a:ext cx="6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d’après 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600" b="34102"/>
          <a:stretch/>
        </p:blipFill>
        <p:spPr>
          <a:xfrm>
            <a:off x="2186550" y="1127362"/>
            <a:ext cx="1267700" cy="7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45425" y="18057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Sénolytiques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06600" y="2913288"/>
            <a:ext cx="224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Recellularisation par CSH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006675" y="4187850"/>
            <a:ext cx="422100" cy="52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988" y="3466425"/>
            <a:ext cx="777625" cy="7804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497363" y="4058150"/>
            <a:ext cx="22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chemeClr val="dk2"/>
                </a:solidFill>
              </a:rPr>
              <a:t>Thérapie virale ciblée </a:t>
            </a:r>
            <a:br>
              <a:rPr lang="fr" sz="1200" b="1" i="1">
                <a:solidFill>
                  <a:schemeClr val="dk2"/>
                </a:solidFill>
              </a:rPr>
            </a:br>
            <a:r>
              <a:rPr lang="fr" sz="1200" b="1" i="1">
                <a:solidFill>
                  <a:schemeClr val="dk2"/>
                </a:solidFill>
              </a:rPr>
              <a:t>(vecteurs viraux modifiés)</a:t>
            </a:r>
            <a:endParaRPr sz="1200" b="1" i="1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778063" y="853063"/>
            <a:ext cx="153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ARN interference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579000" y="1574288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Régulation génique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800" y="2081669"/>
            <a:ext cx="777625" cy="582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543650" y="2530563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Etude pharmacocinétique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400" y="3131493"/>
            <a:ext cx="978424" cy="6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362" y="2371401"/>
            <a:ext cx="978425" cy="6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2814" y="192900"/>
            <a:ext cx="111282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1622" y="932215"/>
            <a:ext cx="978424" cy="6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701625" y="38029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Défatting pharmacologique</a:t>
            </a:r>
            <a:endParaRPr sz="1300" b="1" i="1">
              <a:solidFill>
                <a:schemeClr val="dk2"/>
              </a:solidFill>
            </a:endParaRPr>
          </a:p>
        </p:txBody>
      </p:sp>
      <p:cxnSp>
        <p:nvCxnSpPr>
          <p:cNvPr id="95" name="Google Shape;95;p16"/>
          <p:cNvCxnSpPr>
            <a:stCxn id="96" idx="0"/>
            <a:endCxn id="86" idx="2"/>
          </p:cNvCxnSpPr>
          <p:nvPr/>
        </p:nvCxnSpPr>
        <p:spPr>
          <a:xfrm rot="10800000">
            <a:off x="4546663" y="1237963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endCxn id="87" idx="1"/>
          </p:cNvCxnSpPr>
          <p:nvPr/>
        </p:nvCxnSpPr>
        <p:spPr>
          <a:xfrm rot="10800000" flipH="1">
            <a:off x="5097200" y="1766738"/>
            <a:ext cx="4818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6"/>
          <p:cNvCxnSpPr/>
          <p:nvPr/>
        </p:nvCxnSpPr>
        <p:spPr>
          <a:xfrm rot="10800000" flipH="1">
            <a:off x="5260100" y="2382366"/>
            <a:ext cx="4119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>
            <a:endCxn id="90" idx="1"/>
          </p:cNvCxnSpPr>
          <p:nvPr/>
        </p:nvCxnSpPr>
        <p:spPr>
          <a:xfrm>
            <a:off x="5165700" y="2897009"/>
            <a:ext cx="803700" cy="5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3286500" y="2931425"/>
            <a:ext cx="780900" cy="7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2994925" y="2528125"/>
            <a:ext cx="660600" cy="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>
            <a:endCxn id="80" idx="3"/>
          </p:cNvCxnSpPr>
          <p:nvPr/>
        </p:nvCxnSpPr>
        <p:spPr>
          <a:xfrm rot="10800000">
            <a:off x="3454250" y="1520175"/>
            <a:ext cx="3717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0610" y="1681412"/>
            <a:ext cx="1752125" cy="138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l="23494"/>
          <a:stretch/>
        </p:blipFill>
        <p:spPr>
          <a:xfrm>
            <a:off x="3831775" y="2897200"/>
            <a:ext cx="1429800" cy="155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39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La perfusion normothermique nécessite un transporteur d’oxygène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Actuellement : utilisation de CGR de banque (EFS)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1 perfusion normothermique de 6 à 8 heures = 2 à 3 CGR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Alternatives aux culots de banque testées 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Hémoglobine bovine modifiée (HBOC, Hemopure®)</a:t>
            </a:r>
            <a:r>
              <a:rPr lang="fr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Hémoglobine de ver marin (HEMO2Life®)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7"/>
          <p:cNvSpPr txBox="1"/>
          <p:nvPr/>
        </p:nvSpPr>
        <p:spPr>
          <a:xfrm>
            <a:off x="2672700" y="4595275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Allen et al. Transfusion 2024 ; McKenzie et al. Schock 2019 ; Meur et al. Trials 2023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Idée</a:t>
            </a:r>
            <a:r>
              <a:rPr lang="fr" sz="1600"/>
              <a:t> : - Utiliser le sang de la décharge cave</a:t>
            </a:r>
            <a:br>
              <a:rPr lang="fr" sz="1600"/>
            </a:br>
            <a:r>
              <a:rPr lang="fr" sz="1600"/>
              <a:t>          - Traitement avec CellSaver : obtention des “Concentrés Globulaires du Donneur” (CGD) </a:t>
            </a:r>
            <a:br>
              <a:rPr lang="fr" sz="1600"/>
            </a:br>
            <a:r>
              <a:rPr lang="fr" sz="1600"/>
              <a:t>          - et s’en servir comme transporteur d’oxygène au sein du circuit de perfusion.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1"/>
              <a:t>Déjà fait en prélèvement cardiaque</a:t>
            </a:r>
            <a:r>
              <a:rPr lang="fr" sz="1500"/>
              <a:t> :</a:t>
            </a:r>
            <a:br>
              <a:rPr lang="fr" sz="1500"/>
            </a:br>
            <a:r>
              <a:rPr lang="fr" sz="1500"/>
              <a:t>- Machine OCS Heart® : utilise le sang veineux du donneur avant toute ischémie (1.5L dans l’OD)</a:t>
            </a:r>
            <a:br>
              <a:rPr lang="fr" sz="1500"/>
            </a:br>
            <a:r>
              <a:rPr lang="fr" sz="1500"/>
              <a:t>- Sang oxygéné, réchauffé et recirculé en circuit fermé dans la machine </a:t>
            </a:r>
            <a:br>
              <a:rPr lang="fr" sz="1500"/>
            </a:br>
            <a:r>
              <a:rPr lang="fr" sz="1500"/>
              <a:t>- 3 à 5 heures de perfusion normothermique in situ avec monitoring continu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sur-risque infectieux ou inflammatoire liée au sang utilisé.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8" name="Google Shape;118;p18"/>
          <p:cNvSpPr txBox="1"/>
          <p:nvPr/>
        </p:nvSpPr>
        <p:spPr>
          <a:xfrm>
            <a:off x="5815750" y="4768675"/>
            <a:ext cx="32184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</a:rPr>
              <a:t>Feizpour et al., J Card Surg 2022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t="19165"/>
          <a:stretch/>
        </p:blipFill>
        <p:spPr>
          <a:xfrm>
            <a:off x="2486149" y="95451"/>
            <a:ext cx="1187774" cy="11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3813150" y="723263"/>
            <a:ext cx="15177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00" y="-151133"/>
            <a:ext cx="1598275" cy="184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75" y="3514850"/>
            <a:ext cx="4670221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Évaluer la </a:t>
            </a:r>
            <a:r>
              <a:rPr lang="fr" sz="1600" b="1"/>
              <a:t>FAISABILITÉ</a:t>
            </a:r>
            <a:r>
              <a:rPr lang="fr" sz="1600"/>
              <a:t> et la </a:t>
            </a:r>
            <a:r>
              <a:rPr lang="fr" sz="1600" b="1"/>
              <a:t>SÉCURITÉ</a:t>
            </a:r>
            <a:r>
              <a:rPr lang="fr" sz="1600"/>
              <a:t> de l’utilisation du CGD en perfusion</a:t>
            </a:r>
            <a:r>
              <a:rPr lang="fr" sz="1600" i="1"/>
              <a:t> ex vivo</a:t>
            </a:r>
            <a:r>
              <a:rPr lang="fr" sz="1600"/>
              <a:t>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Etablir le circuit, du prélèvement jusqu’à la machine de perfusion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Comparaisons simples CGD vs culots de banques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/>
              <a:t>Puis sur perfusions de foies non transplantables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Évaluer la </a:t>
            </a:r>
            <a:r>
              <a:rPr lang="fr" sz="1600" b="1"/>
              <a:t>FAISABILITÉ</a:t>
            </a:r>
            <a:r>
              <a:rPr lang="fr" sz="1600"/>
              <a:t> et la </a:t>
            </a:r>
            <a:r>
              <a:rPr lang="fr" sz="1600" b="1"/>
              <a:t>SÉCURITÉ</a:t>
            </a:r>
            <a:r>
              <a:rPr lang="fr" sz="1600"/>
              <a:t> de l’utilisation du CGD en perfusion</a:t>
            </a:r>
            <a:r>
              <a:rPr lang="fr" sz="1600" i="1"/>
              <a:t> ex vivo</a:t>
            </a:r>
            <a:r>
              <a:rPr lang="fr" sz="1600"/>
              <a:t>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b="1"/>
              <a:t>Comparaison sur critères : 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Comparatifs par rapports aux CGR de banque de l’échantillon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et sur normes européennes de sécurité CGR</a:t>
            </a:r>
            <a:br>
              <a:rPr lang="fr" sz="1600"/>
            </a:br>
            <a:r>
              <a:rPr lang="fr" sz="1600"/>
              <a:t>- index d’hémolyse &lt; 0.8%, absence de schizocytes, hématocrite 50%</a:t>
            </a:r>
            <a:br>
              <a:rPr lang="fr" sz="1600"/>
            </a:br>
            <a:r>
              <a:rPr lang="fr" sz="1600"/>
              <a:t>- pH &gt; 6.2 </a:t>
            </a:r>
            <a:br>
              <a:rPr lang="fr" sz="1600"/>
            </a:br>
            <a:r>
              <a:rPr lang="fr" sz="1600"/>
              <a:t>- hémocultures négatives</a:t>
            </a:r>
            <a:endParaRPr sz="1600"/>
          </a:p>
        </p:txBody>
      </p:sp>
      <p:sp>
        <p:nvSpPr>
          <p:cNvPr id="135" name="Google Shape;135;p20"/>
          <p:cNvSpPr txBox="1"/>
          <p:nvPr/>
        </p:nvSpPr>
        <p:spPr>
          <a:xfrm>
            <a:off x="2988875" y="4778925"/>
            <a:ext cx="61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Direction Européenne de la Qualité du Médicament et des Soins de Santé, 2020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10 CGD issus de la décharge cave </a:t>
            </a:r>
            <a:r>
              <a:rPr lang="fr" sz="1600" i="1"/>
              <a:t>versus</a:t>
            </a:r>
            <a:r>
              <a:rPr lang="fr" sz="1600"/>
              <a:t> 10 résidus de CGR standards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50% donneurs DBD et 50% DCD-M3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Perfusion sur machine avec variation des paramètres influençant l’hémolyse : pompe, débit, pressions, durée de la perfusion (machines </a:t>
            </a:r>
            <a:r>
              <a:rPr lang="fr" sz="1600" b="1"/>
              <a:t>LiverAssist</a:t>
            </a:r>
            <a:r>
              <a:rPr lang="fr" sz="1600"/>
              <a:t> et </a:t>
            </a:r>
            <a:r>
              <a:rPr lang="fr" sz="1600" b="1"/>
              <a:t>PSL</a:t>
            </a:r>
            <a:r>
              <a:rPr lang="fr" sz="1600"/>
              <a:t>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+/- déleucocytés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/>
              <a:t>Analyses réalisées avant perfusion, après passage dans la pompe et en fin de perfusion.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Hémolyse : Hb libre, index d’hémolyse, LDH, haptoglobine, schizocytes,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Inflammation (IL-6, IL-8, TNFα, PCT, CRP, pH)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Microbiologie (hémocultures)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/>
              <a:t>Résultats préliminaires de la Pitié : poches obtenues ont un hématocrite de 50% et absence de schizocytes en fin de perfusion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42" name="Google Shape;142;p21"/>
          <p:cNvSpPr txBox="1"/>
          <p:nvPr/>
        </p:nvSpPr>
        <p:spPr>
          <a:xfrm>
            <a:off x="5979925" y="4645075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Microsoft Macintosh PowerPoint</Application>
  <PresentationFormat>On-screen Show (16:9)</PresentationFormat>
  <Paragraphs>153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Étude de sécurité du concentré globulaire du donneur d’organes en transplantation</vt:lpstr>
      <vt:lpstr>Introduction</vt:lpstr>
      <vt:lpstr>Introduction</vt:lpstr>
      <vt:lpstr>Introduction</vt:lpstr>
      <vt:lpstr>Introduction</vt:lpstr>
      <vt:lpstr>Introduction</vt:lpstr>
      <vt:lpstr>Objectif principal</vt:lpstr>
      <vt:lpstr>Objectif principal</vt:lpstr>
      <vt:lpstr>Méthodes</vt:lpstr>
      <vt:lpstr>Méthodes </vt:lpstr>
      <vt:lpstr>Méthodes</vt:lpstr>
      <vt:lpstr>Analyse statistique et perspectives cliniques</vt:lpstr>
      <vt:lpstr>PowerPoint Presentation</vt:lpstr>
      <vt:lpstr>Ma participation</vt:lpstr>
      <vt:lpstr>Aspect réglementaire et pratique</vt:lpstr>
      <vt:lpstr>Pourquoi ce sujet ? et pourquoi ce master ?</vt:lpstr>
      <vt:lpstr>Pourquoi ce sujet ? et pourquoi ce master ?</vt:lpstr>
      <vt:lpstr>En conclusion</vt:lpstr>
      <vt:lpstr>Étude de sécurité du concentré globulaire du donneur d’organes en transplantation</vt:lpstr>
      <vt:lpstr>En transplantation hépatique :</vt:lpstr>
      <vt:lpstr>Calendrier du projet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Husson</cp:lastModifiedBy>
  <cp:revision>1</cp:revision>
  <dcterms:modified xsi:type="dcterms:W3CDTF">2025-11-05T13:10:15Z</dcterms:modified>
</cp:coreProperties>
</file>